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351" r:id="rId2"/>
    <p:sldId id="350" r:id="rId3"/>
    <p:sldId id="352" r:id="rId4"/>
    <p:sldId id="313" r:id="rId5"/>
    <p:sldId id="349" r:id="rId6"/>
    <p:sldId id="319" r:id="rId7"/>
    <p:sldId id="320" r:id="rId8"/>
    <p:sldId id="321" r:id="rId9"/>
    <p:sldId id="322" r:id="rId10"/>
    <p:sldId id="324" r:id="rId11"/>
    <p:sldId id="329" r:id="rId12"/>
    <p:sldId id="331" r:id="rId13"/>
    <p:sldId id="333" r:id="rId14"/>
    <p:sldId id="335" r:id="rId15"/>
    <p:sldId id="337" r:id="rId16"/>
    <p:sldId id="358" r:id="rId17"/>
    <p:sldId id="341" r:id="rId1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E6960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-624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E5D4C71-167B-4846-A6E4-E57D15167E80}" type="datetimeFigureOut">
              <a:rPr lang="en-US" smtClean="0"/>
              <a:pPr/>
              <a:t>7/15/2016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9E213EE-CCE9-4E56-A365-7F4514433A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3547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213EE-CCE9-4E56-A365-7F4514433A5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5171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C748B4-DAF7-43D6-9FF5-7583DD1F9568}" type="datetime1">
              <a:rPr lang="en-US" smtClean="0"/>
              <a:pPr/>
              <a:t>7/15/2016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450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B390-158A-4689-93E7-6EADE583E07B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7855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E04-8767-4301-8A43-473AAB956493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5520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A2018-6FBD-49E4-91F0-942EDA0A128C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7656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98753-AB06-4C7D-A8FD-39E78E807763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5890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1DD04-2898-451D-9C20-0F6DC36DCF66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320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F9506-89B8-4D2B-8903-B05C7457E3F0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7512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D6A3-FA31-4AA5-AA08-B278600A40F6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0436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F5849-C61B-4B86-A400-D7B1645C527E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449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8B526-7B76-481B-B59F-E074B6B47B2E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37977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81795-10FD-4D5F-A599-41B3A4CBEE94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293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E7C94-2056-48DF-BFF9-60C4DB570EEA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233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D1967-F392-4524-80F0-12D977F00DF6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979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alphaModFix amt="26000"/>
            <a:lum/>
          </a:blip>
          <a:srcRect/>
          <a:stretch>
            <a:fillRect l="2000" t="-1000" r="5000" b="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effectLst>
            <a:softEdge rad="139700"/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36655-B9FA-45DA-94E3-9A2654AB5976}" type="datetime1">
              <a:rPr lang="en-US" smtClean="0"/>
              <a:pPr/>
              <a:t>7/15/2016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MKSP Review Presentation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9882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812867"/>
            <a:ext cx="9144000" cy="1114399"/>
          </a:xfrm>
        </p:spPr>
        <p:txBody>
          <a:bodyPr>
            <a:normAutofit fontScale="90000"/>
          </a:bodyPr>
          <a:lstStyle/>
          <a:p>
            <a:r>
              <a:rPr lang="en-US" sz="9800" b="1" dirty="0" smtClean="0">
                <a:solidFill>
                  <a:schemeClr val="accent1"/>
                </a:solidFill>
              </a:rPr>
              <a:t/>
            </a:r>
            <a:br>
              <a:rPr lang="en-US" sz="9800" b="1" dirty="0" smtClean="0">
                <a:solidFill>
                  <a:schemeClr val="accent1"/>
                </a:solidFill>
              </a:rPr>
            </a:br>
            <a:r>
              <a:rPr lang="en-US" sz="9800" b="1" dirty="0" smtClean="0">
                <a:solidFill>
                  <a:schemeClr val="accent1"/>
                </a:solidFill>
              </a:rPr>
              <a:t/>
            </a:r>
            <a:br>
              <a:rPr lang="en-US" sz="9800" b="1" dirty="0" smtClean="0">
                <a:solidFill>
                  <a:schemeClr val="accent1"/>
                </a:solidFill>
              </a:rPr>
            </a:br>
            <a:r>
              <a:rPr lang="en-US" sz="9800" b="1" dirty="0" smtClean="0">
                <a:solidFill>
                  <a:schemeClr val="accent1"/>
                </a:solidFill>
              </a:rPr>
              <a:t/>
            </a:r>
            <a:br>
              <a:rPr lang="en-US" sz="9800" b="1" dirty="0" smtClean="0">
                <a:solidFill>
                  <a:schemeClr val="accent1"/>
                </a:solidFill>
              </a:rPr>
            </a:br>
            <a:r>
              <a:rPr lang="en-US" sz="9800" b="1" dirty="0" smtClean="0">
                <a:solidFill>
                  <a:schemeClr val="accent1"/>
                </a:solidFill>
              </a:rPr>
              <a:t/>
            </a:r>
            <a:br>
              <a:rPr lang="en-US" sz="9800" b="1" dirty="0" smtClean="0">
                <a:solidFill>
                  <a:schemeClr val="accent1"/>
                </a:solidFill>
              </a:rPr>
            </a:br>
            <a:r>
              <a:rPr lang="en-US" sz="9800" b="1" dirty="0" smtClean="0">
                <a:solidFill>
                  <a:schemeClr val="accent1"/>
                </a:solidFill>
              </a:rPr>
              <a:t/>
            </a:r>
            <a:br>
              <a:rPr lang="en-US" sz="9800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sz="5300" b="1" dirty="0" smtClean="0">
                <a:solidFill>
                  <a:schemeClr val="accent1"/>
                </a:solidFill>
              </a:rPr>
              <a:t>JATTU TRUST Progress </a:t>
            </a:r>
            <a:r>
              <a:rPr lang="en-US" sz="5300" b="1" smtClean="0">
                <a:solidFill>
                  <a:schemeClr val="accent1"/>
                </a:solidFill>
              </a:rPr>
              <a:t>report 30.06.16</a:t>
            </a:r>
            <a:r>
              <a:rPr lang="en-US" sz="3100" b="1" dirty="0" smtClean="0">
                <a:solidFill>
                  <a:schemeClr val="accent1"/>
                </a:solidFill>
              </a:rPr>
              <a:t/>
            </a:r>
            <a:br>
              <a:rPr lang="en-US" sz="3100" b="1" dirty="0" smtClean="0">
                <a:solidFill>
                  <a:schemeClr val="accent1"/>
                </a:solidFill>
              </a:rPr>
            </a:b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813538"/>
            <a:ext cx="9144000" cy="2444262"/>
          </a:xfrm>
        </p:spPr>
        <p:txBody>
          <a:bodyPr>
            <a:normAutofit/>
          </a:bodyPr>
          <a:lstStyle/>
          <a:p>
            <a:pPr algn="l"/>
            <a:endParaRPr lang="en-US" sz="8800" b="1" dirty="0"/>
          </a:p>
        </p:txBody>
      </p:sp>
      <p:pic>
        <p:nvPicPr>
          <p:cNvPr id="1026" name="Picture 2" descr="C:\Users\A Asus\Desktop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3593963" y="-808560"/>
            <a:ext cx="5022173" cy="96216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82964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142269" y="703400"/>
            <a:ext cx="10774251" cy="721217"/>
          </a:xfrm>
        </p:spPr>
        <p:txBody>
          <a:bodyPr/>
          <a:lstStyle/>
          <a:p>
            <a:r>
              <a:rPr lang="en-US" sz="3200" dirty="0" smtClean="0"/>
              <a:t>Details of the projects in the State of Andhra Pradesh</a:t>
            </a:r>
            <a:endParaRPr lang="en-US" sz="32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90416999"/>
              </p:ext>
            </p:extLst>
          </p:nvPr>
        </p:nvGraphicFramePr>
        <p:xfrm>
          <a:off x="1308293" y="1786596"/>
          <a:ext cx="10213148" cy="38363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6308"/>
                <a:gridCol w="1307940"/>
                <a:gridCol w="1307940"/>
                <a:gridCol w="1273216"/>
                <a:gridCol w="1041722"/>
                <a:gridCol w="1215341"/>
                <a:gridCol w="1062207"/>
                <a:gridCol w="1368474"/>
              </a:tblGrid>
              <a:tr h="69762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Name of the PIA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Year of inception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Name</a:t>
                      </a:r>
                      <a:r>
                        <a:rPr lang="en-U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of the districts</a:t>
                      </a:r>
                      <a:endParaRPr lang="en-US" sz="18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Name of the blocks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Number of villages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No. of </a:t>
                      </a:r>
                      <a:r>
                        <a:rPr lang="en-US" sz="18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Mahila</a:t>
                      </a:r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Kisan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Area covered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</a:tr>
              <a:tr h="348538">
                <a:tc v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Targeted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Covered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</a:tr>
              <a:tr h="58114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Jattu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Trust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2013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Vizianagaram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en-US" sz="1800" u="none" strike="noStrike" dirty="0" err="1" smtClean="0">
                          <a:effectLst/>
                        </a:rPr>
                        <a:t>G.L.Puram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1500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728.5 Acres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297103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Kurupam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1000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420.5 Acres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332962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Garugubilli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200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 Acres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297103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Komarada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100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13.5Acres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297103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J.M. 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Valasa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100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527583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Parvathipuram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100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297103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2457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1228.5 Acres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1CD2C-148F-4EDE-83B9-D6A18AB42A79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954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55082" y="140680"/>
            <a:ext cx="10537874" cy="721217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MKSP areas in the State of </a:t>
            </a:r>
            <a:r>
              <a:rPr lang="en-US" sz="3200" dirty="0" err="1" smtClean="0"/>
              <a:t>Andhrapradesh</a:t>
            </a:r>
            <a:r>
              <a:rPr lang="en-US" sz="3200" dirty="0" smtClean="0"/>
              <a:t> (please insert a map)</a:t>
            </a:r>
            <a:endParaRPr lang="en-US" sz="3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1CD2C-148F-4EDE-83B9-D6A18AB42A79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6" name="Picture 2" descr="C:\Users\A Asus\Desktop\AP sta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0320" y="706891"/>
            <a:ext cx="5712143" cy="5999625"/>
          </a:xfrm>
          <a:prstGeom prst="rect">
            <a:avLst/>
          </a:prstGeom>
          <a:noFill/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413713" y="2421894"/>
          <a:ext cx="2658768" cy="3775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1046"/>
                <a:gridCol w="69650"/>
                <a:gridCol w="1018072"/>
              </a:tblGrid>
              <a:tr h="37758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Vizianagaram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7167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477120" y="42204"/>
            <a:ext cx="10547797" cy="970671"/>
          </a:xfrm>
        </p:spPr>
        <p:txBody>
          <a:bodyPr>
            <a:normAutofit/>
          </a:bodyPr>
          <a:lstStyle/>
          <a:p>
            <a:r>
              <a:rPr lang="en-US" sz="2400" dirty="0"/>
              <a:t>Community institution </a:t>
            </a:r>
            <a:r>
              <a:rPr lang="en-US" sz="2400" dirty="0" smtClean="0"/>
              <a:t>architecture for MKSP (consolidated)</a:t>
            </a:r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87583947"/>
              </p:ext>
            </p:extLst>
          </p:nvPr>
        </p:nvGraphicFramePr>
        <p:xfrm>
          <a:off x="889042" y="870989"/>
          <a:ext cx="10421375" cy="5524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6218"/>
                <a:gridCol w="1909605"/>
                <a:gridCol w="2198939"/>
                <a:gridCol w="2473808"/>
                <a:gridCol w="1822805"/>
              </a:tblGrid>
              <a:tr h="88746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Generic women </a:t>
                      </a:r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institutions </a:t>
                      </a:r>
                    </a:p>
                    <a:p>
                      <a:pPr algn="l" fontAlgn="b"/>
                      <a:endParaRPr lang="en-US" sz="18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Livelihoods based </a:t>
                      </a:r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institutions</a:t>
                      </a:r>
                    </a:p>
                    <a:p>
                      <a:pPr algn="l" fontAlgn="b"/>
                      <a:endParaRPr lang="en-US" sz="18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Interface</a:t>
                      </a:r>
                      <a:r>
                        <a:rPr lang="en-U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/ Coordination mechanism</a:t>
                      </a:r>
                    </a:p>
                    <a:p>
                      <a:pPr algn="l" fontAlgn="b"/>
                      <a:endParaRPr lang="en-US" sz="1800" b="1" i="0" u="none" strike="noStrike" baseline="0" dirty="0" smtClean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  <a:p>
                      <a:pPr algn="l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Activities undertaken by LH </a:t>
                      </a:r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institutions</a:t>
                      </a:r>
                    </a:p>
                    <a:p>
                      <a:pPr algn="l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</a:tr>
              <a:tr h="67089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Village Level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 smtClean="0">
                          <a:effectLst/>
                        </a:rPr>
                        <a:t>Self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Help Groups</a:t>
                      </a:r>
                    </a:p>
                    <a:p>
                      <a:pPr algn="l" fontAlgn="b"/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320 SHGs covered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150</a:t>
                      </a:r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en-US" sz="1100" u="none" strike="noStrike" dirty="0" smtClean="0">
                          <a:effectLst/>
                        </a:rPr>
                        <a:t>Annapurna 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pantala</a:t>
                      </a:r>
                      <a:r>
                        <a:rPr lang="en-US" sz="1100" u="none" strike="noStrike" dirty="0" smtClean="0">
                          <a:effectLst/>
                        </a:rPr>
                        <a:t> 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Sangams</a:t>
                      </a:r>
                      <a:endParaRPr lang="en-US" sz="11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n-US" sz="11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105 covered</a:t>
                      </a: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  CRP  locally monitoring and  organize weekly meetings at village</a:t>
                      </a:r>
                      <a:r>
                        <a:rPr lang="en-US" sz="1100" u="none" strike="noStrike" baseline="0" dirty="0" smtClean="0">
                          <a:effectLst/>
                        </a:rPr>
                        <a:t> level</a:t>
                      </a:r>
                    </a:p>
                    <a:p>
                      <a:pPr algn="l" fontAlgn="b"/>
                      <a:endParaRPr lang="en-US" sz="1100" u="none" strike="noStrike" baseline="0" dirty="0" smtClean="0">
                        <a:effectLst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en-US" sz="1100" u="none" strike="noStrike" dirty="0" smtClean="0">
                          <a:effectLst/>
                        </a:rPr>
                        <a:t>Promotes  Annapurna crop models. Build capacities on pre and post harvesting techniques and Collects village level produces</a:t>
                      </a: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3354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GP level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3354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Cluster Level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Village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Organization </a:t>
                      </a:r>
                    </a:p>
                    <a:p>
                      <a:pPr algn="l" fontAlgn="b"/>
                      <a:endParaRPr lang="en-US" sz="11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 </a:t>
                      </a:r>
                      <a:r>
                        <a:rPr lang="en-US" sz="11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Vos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covered</a:t>
                      </a:r>
                    </a:p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en-US" sz="1100" u="none" strike="noStrike" dirty="0" smtClean="0">
                          <a:effectLst/>
                        </a:rPr>
                        <a:t>8 </a:t>
                      </a:r>
                      <a:r>
                        <a:rPr lang="en-IN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Cluster Federations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en-IN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Para professional organize cluster level meetings at cluster head quarters</a:t>
                      </a:r>
                      <a:endParaRPr lang="en-IN" sz="11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Promotes value addition activities,</a:t>
                      </a:r>
                      <a:r>
                        <a:rPr lang="en-US" sz="1100" u="none" strike="noStrike" baseline="0" dirty="0" smtClean="0">
                          <a:effectLst/>
                        </a:rPr>
                        <a:t>  processing and marketing.  Conduct trainings, </a:t>
                      </a:r>
                      <a:r>
                        <a:rPr lang="en-GB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Mapping resources, planning procurement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3354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Block level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 err="1" smtClean="0">
                          <a:effectLst/>
                        </a:rPr>
                        <a:t>Mandala</a:t>
                      </a:r>
                      <a:r>
                        <a:rPr lang="en-US" sz="1200" u="none" strike="noStrike" dirty="0" smtClean="0">
                          <a:effectLst/>
                        </a:rPr>
                        <a:t> </a:t>
                      </a:r>
                      <a:r>
                        <a:rPr lang="en-US" sz="1200" u="none" strike="noStrike" dirty="0" err="1" smtClean="0">
                          <a:effectLst/>
                        </a:rPr>
                        <a:t>Mahila</a:t>
                      </a:r>
                      <a:r>
                        <a:rPr lang="en-US" sz="1200" u="none" strike="noStrike" dirty="0" smtClean="0">
                          <a:effectLst/>
                        </a:rPr>
                        <a:t> </a:t>
                      </a:r>
                      <a:r>
                        <a:rPr lang="en-US" sz="1200" u="none" strike="noStrike" dirty="0" err="1" smtClean="0">
                          <a:effectLst/>
                        </a:rPr>
                        <a:t>Samakhya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covered</a:t>
                      </a:r>
                      <a:endParaRPr lang="en-US" sz="1200" u="none" strike="noStrike" dirty="0" smtClean="0">
                        <a:effectLst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3354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District Level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r>
                        <a:rPr lang="en-US" sz="1400" u="none" strike="noStrike" dirty="0" err="1" smtClean="0">
                          <a:effectLst/>
                        </a:rPr>
                        <a:t>Zilla</a:t>
                      </a:r>
                      <a:r>
                        <a:rPr lang="en-US" sz="1400" u="none" strike="noStrike" dirty="0" smtClean="0">
                          <a:effectLst/>
                        </a:rPr>
                        <a:t> </a:t>
                      </a:r>
                      <a:r>
                        <a:rPr lang="en-US" sz="1400" u="none" strike="noStrike" dirty="0" err="1" smtClean="0">
                          <a:effectLst/>
                        </a:rPr>
                        <a:t>Samakhya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en-US" sz="1100" u="none" strike="noStrike" dirty="0" smtClean="0">
                          <a:effectLst/>
                        </a:rPr>
                        <a:t>1 </a:t>
                      </a:r>
                      <a:r>
                        <a:rPr lang="en-IN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MACS</a:t>
                      </a:r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en-IN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Project</a:t>
                      </a:r>
                      <a:r>
                        <a:rPr lang="en-IN" sz="11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manager/Senior </a:t>
                      </a:r>
                      <a:r>
                        <a:rPr lang="en-IN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professional  co-ordinate  Clusters/ MACS .</a:t>
                      </a:r>
                      <a:endParaRPr lang="en-US" sz="11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Promotes value addition activities,</a:t>
                      </a:r>
                      <a:r>
                        <a:rPr lang="en-US" sz="1100" u="none" strike="noStrike" baseline="0" dirty="0" smtClean="0">
                          <a:effectLst/>
                        </a:rPr>
                        <a:t>  processing and marketing.  Conduct trainings, </a:t>
                      </a:r>
                      <a:r>
                        <a:rPr lang="en-GB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Mapping resources, planning procurement , handling </a:t>
                      </a:r>
                      <a:r>
                        <a:rPr lang="en-GB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greviences</a:t>
                      </a:r>
                      <a:r>
                        <a:rPr lang="en-GB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documentation of best practices</a:t>
                      </a:r>
                      <a:r>
                        <a:rPr lang="en-GB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co-ordinate all 8 cluster federations.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2400" marR="152400" marT="0" marB="0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3354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State Level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1CD2C-148F-4EDE-83B9-D6A18AB42A79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740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129" y="1153551"/>
            <a:ext cx="10732856" cy="119575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Main interventions under sustainable agriculture practices in your state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* ½ Acre Annapurna model of cultivation,</a:t>
            </a:r>
            <a:br>
              <a:rPr lang="en-US" dirty="0" smtClean="0"/>
            </a:br>
            <a:r>
              <a:rPr lang="en-US" dirty="0" smtClean="0"/>
              <a:t>   Bedding, Trenching, Furrowing and            	Plantation</a:t>
            </a:r>
            <a:br>
              <a:rPr lang="en-US" dirty="0" smtClean="0"/>
            </a:br>
            <a:r>
              <a:rPr lang="en-US" dirty="0" smtClean="0"/>
              <a:t> *  Practicing Non pesticide </a:t>
            </a:r>
            <a:br>
              <a:rPr lang="en-US" dirty="0" smtClean="0"/>
            </a:br>
            <a:r>
              <a:rPr lang="en-US" dirty="0" smtClean="0"/>
              <a:t>management methods and </a:t>
            </a:r>
            <a:br>
              <a:rPr lang="en-US" dirty="0" smtClean="0"/>
            </a:br>
            <a:r>
              <a:rPr lang="en-US" dirty="0" smtClean="0"/>
              <a:t>promoting their traditional</a:t>
            </a:r>
            <a:br>
              <a:rPr lang="en-US" dirty="0" smtClean="0"/>
            </a:br>
            <a:r>
              <a:rPr lang="en-US" dirty="0" smtClean="0"/>
              <a:t> methods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0C8C2-D100-41CC-85AB-B0A81C3B615B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8" name="Picture 7" descr="H:\DCIM\100D3200\DSC_020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44862" y="3750211"/>
            <a:ext cx="4637648" cy="2622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5774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446" y="0"/>
            <a:ext cx="10030660" cy="886265"/>
          </a:xfrm>
        </p:spPr>
        <p:txBody>
          <a:bodyPr>
            <a:normAutofit fontScale="90000"/>
          </a:bodyPr>
          <a:lstStyle/>
          <a:p>
            <a:r>
              <a:rPr lang="en-US" dirty="0"/>
              <a:t>Physical progress- </a:t>
            </a:r>
            <a:r>
              <a:rPr lang="en-US" dirty="0" smtClean="0"/>
              <a:t>SA/NTFP (consolidated)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30226340"/>
              </p:ext>
            </p:extLst>
          </p:nvPr>
        </p:nvGraphicFramePr>
        <p:xfrm>
          <a:off x="942531" y="664628"/>
          <a:ext cx="10536699" cy="58103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93621"/>
                <a:gridCol w="1155901"/>
                <a:gridCol w="1497419"/>
                <a:gridCol w="1576232"/>
                <a:gridCol w="1313526"/>
              </a:tblGrid>
              <a:tr h="13103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Particulars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Target as per sanction order/DPR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Cumulative achievement till last reporting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Achievement in the current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Plan for the next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</a:tr>
              <a:tr h="3460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effectLst/>
                        </a:rPr>
                        <a:t>No. of </a:t>
                      </a:r>
                      <a:r>
                        <a:rPr lang="en-US" sz="1800" u="none" strike="noStrike" dirty="0" err="1">
                          <a:effectLst/>
                        </a:rPr>
                        <a:t>Mahila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Kisan</a:t>
                      </a:r>
                      <a:r>
                        <a:rPr lang="en-US" sz="1800" u="none" strike="noStrike" dirty="0">
                          <a:effectLst/>
                        </a:rPr>
                        <a:t> covered-SA/NTFP activities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3000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2431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26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250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460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>
                          <a:effectLst/>
                        </a:rPr>
                        <a:t>No. of Mahila Kisan in NRLM compliant SHGs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3000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2431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2955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 dirty="0">
                          <a:effectLst/>
                        </a:rPr>
                        <a:t>No. of </a:t>
                      </a:r>
                      <a:r>
                        <a:rPr lang="en-US" sz="1800" u="none" strike="noStrike" dirty="0" smtClean="0">
                          <a:effectLst/>
                        </a:rPr>
                        <a:t>trainee </a:t>
                      </a:r>
                      <a:r>
                        <a:rPr lang="en-US" sz="1800" u="none" strike="noStrike" dirty="0">
                          <a:effectLst/>
                        </a:rPr>
                        <a:t>days completed on SA/NTFP for </a:t>
                      </a:r>
                      <a:r>
                        <a:rPr lang="en-US" sz="1800" u="none" strike="noStrike" dirty="0" err="1">
                          <a:effectLst/>
                        </a:rPr>
                        <a:t>Mahila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Kisan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9000</a:t>
                      </a:r>
                    </a:p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5934</a:t>
                      </a:r>
                    </a:p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1359</a:t>
                      </a:r>
                    </a:p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76089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effectLst/>
                        </a:rPr>
                        <a:t>No. of Producer groups formed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150</a:t>
                      </a:r>
                    </a:p>
                    <a:p>
                      <a:pPr algn="l" fontAlgn="b"/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>
                          <a:effectLst/>
                        </a:rPr>
                        <a:t> 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0Village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level,7Cluster level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25</a:t>
                      </a:r>
                    </a:p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929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>
                          <a:effectLst/>
                        </a:rPr>
                        <a:t>No. of Mahila Kisan in the fold of PGs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3000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1923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308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4601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Total No. of HHs adopting SA/NTFP practices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3000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2431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26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250</a:t>
                      </a:r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929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training modules developed-SA/NTFP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9297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Print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9297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AV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r>
                        <a:rPr lang="en-US" sz="1600" u="none" strike="noStrike" smtClean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901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training modules used for training-SA/NTFP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9297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Print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9297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AV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2</a:t>
                      </a:r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2F839-7070-4E51-ABFE-0870A02ED1A4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026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1175" y="1"/>
            <a:ext cx="9176825" cy="1339756"/>
          </a:xfrm>
        </p:spPr>
        <p:txBody>
          <a:bodyPr/>
          <a:lstStyle/>
          <a:p>
            <a:pPr algn="l"/>
            <a:r>
              <a:rPr lang="en-US" sz="3600" b="1" i="1" dirty="0"/>
              <a:t>Physical progress</a:t>
            </a:r>
            <a:r>
              <a:rPr lang="en-US" sz="3200" dirty="0"/>
              <a:t>-CRP creation-SA/NTFP/Livestock </a:t>
            </a:r>
            <a:r>
              <a:rPr lang="en-US" sz="3200" dirty="0" smtClean="0"/>
              <a:t>activities (consolidated)</a:t>
            </a:r>
            <a:endParaRPr lang="en-US" sz="4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27559918"/>
              </p:ext>
            </p:extLst>
          </p:nvPr>
        </p:nvGraphicFramePr>
        <p:xfrm>
          <a:off x="984736" y="1216858"/>
          <a:ext cx="10156874" cy="4962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0764"/>
                <a:gridCol w="1634441"/>
                <a:gridCol w="1595526"/>
                <a:gridCol w="1816043"/>
                <a:gridCol w="1790100"/>
              </a:tblGrid>
              <a:tr h="1363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Particulars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Target as per sanction order/DPR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Cumulative achievement till last reporting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Achievement in the current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Plan for the next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</a:tr>
              <a:tr h="4977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CRPs identified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500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150</a:t>
                      </a:r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80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100</a:t>
                      </a:r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5120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CRPs trained and deployed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30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30</a:t>
                      </a:r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85232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No. of training modules developed for CRP training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57656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06894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AV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82545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 smtClean="0">
                          <a:effectLst/>
                        </a:rPr>
                        <a:t>No. of trainee days of training for CRPs</a:t>
                      </a:r>
                      <a:endParaRPr lang="en-US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C16F4-F09A-4907-ACE5-4D5CB1B429B9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986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8229600" cy="1066800"/>
          </a:xfrm>
        </p:spPr>
        <p:txBody>
          <a:bodyPr/>
          <a:lstStyle/>
          <a:p>
            <a:r>
              <a:rPr lang="en-US" dirty="0" smtClean="0"/>
              <a:t>MKSP Progress (consolidated)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14006060"/>
              </p:ext>
            </p:extLst>
          </p:nvPr>
        </p:nvGraphicFramePr>
        <p:xfrm>
          <a:off x="872197" y="1688117"/>
          <a:ext cx="10979933" cy="40625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23660"/>
                <a:gridCol w="1448815"/>
                <a:gridCol w="1902486"/>
                <a:gridCol w="2063465"/>
                <a:gridCol w="1741507"/>
              </a:tblGrid>
              <a:tr h="222072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Target as per sanction order/DPR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Cumulative achievement till last reporting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Achievement in the current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Plan for the next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</a:tr>
              <a:tr h="92093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 dirty="0">
                          <a:effectLst/>
                        </a:rPr>
                        <a:t>Net cropped area (</a:t>
                      </a:r>
                      <a:r>
                        <a:rPr lang="en-US" sz="1800" u="none" strike="noStrike" dirty="0" smtClean="0">
                          <a:effectLst/>
                        </a:rPr>
                        <a:t>Acres/ Models) </a:t>
                      </a:r>
                      <a:r>
                        <a:rPr lang="en-US" sz="1800" u="none" strike="noStrike" dirty="0">
                          <a:effectLst/>
                        </a:rPr>
                        <a:t>under SA for </a:t>
                      </a:r>
                      <a:r>
                        <a:rPr lang="en-US" sz="1800" u="none" strike="noStrike" dirty="0" err="1">
                          <a:effectLst/>
                        </a:rPr>
                        <a:t>Kharif</a:t>
                      </a:r>
                      <a:r>
                        <a:rPr lang="en-US" sz="1800" u="none" strike="noStrike" dirty="0">
                          <a:effectLst/>
                        </a:rPr>
                        <a:t> season crops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2431 models/1212.5Acres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1215.5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250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92093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>
                          <a:effectLst/>
                        </a:rPr>
                        <a:t>Net cropped area (Acres) under SA practices for Rabi crops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2701</a:t>
                      </a:r>
                      <a:r>
                        <a:rPr lang="en-US" sz="1800" u="none" strike="noStrike" baseline="0" dirty="0" smtClean="0">
                          <a:effectLst/>
                        </a:rPr>
                        <a:t> models/1350.5 acres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CEB63-FADC-4DAB-BADE-B8D6CD73D882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417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8229600" cy="1600200"/>
          </a:xfrm>
        </p:spPr>
        <p:txBody>
          <a:bodyPr/>
          <a:lstStyle/>
          <a:p>
            <a:r>
              <a:rPr lang="en-US" dirty="0" smtClean="0"/>
              <a:t>Physical progress-Livestock activities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27279" y="2895601"/>
            <a:ext cx="101614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Total No</a:t>
            </a:r>
            <a:r>
              <a:rPr lang="en-US" sz="2400" dirty="0"/>
              <a:t>. of </a:t>
            </a:r>
            <a:r>
              <a:rPr lang="en-US" sz="2400" dirty="0" err="1"/>
              <a:t>Mahila</a:t>
            </a:r>
            <a:r>
              <a:rPr lang="en-US" sz="2400" dirty="0"/>
              <a:t> </a:t>
            </a:r>
            <a:r>
              <a:rPr lang="en-US" sz="2400" dirty="0" err="1"/>
              <a:t>Kisan</a:t>
            </a:r>
            <a:r>
              <a:rPr lang="en-US" sz="2400" dirty="0"/>
              <a:t> covered till date: </a:t>
            </a:r>
            <a:r>
              <a:rPr lang="en-US" sz="2400" dirty="0" smtClean="0"/>
              <a:t>2457</a:t>
            </a:r>
            <a:endParaRPr lang="en-US" sz="2400" dirty="0"/>
          </a:p>
          <a:p>
            <a:r>
              <a:rPr lang="en-US" sz="2400" dirty="0"/>
              <a:t>Total no. of HHs covered till date</a:t>
            </a:r>
            <a:r>
              <a:rPr lang="en-US" sz="2400" dirty="0" smtClean="0"/>
              <a:t>:                2457</a:t>
            </a:r>
            <a:endParaRPr lang="en-US" sz="2400" dirty="0"/>
          </a:p>
          <a:p>
            <a:r>
              <a:rPr lang="en-US" sz="2400" dirty="0"/>
              <a:t>Total No. of Producer Groups formed</a:t>
            </a:r>
            <a:r>
              <a:rPr lang="en-US" sz="2400" dirty="0" smtClean="0"/>
              <a:t>:          105</a:t>
            </a:r>
            <a:endParaRPr lang="en-US" sz="2400" dirty="0"/>
          </a:p>
          <a:p>
            <a:r>
              <a:rPr lang="en-US" sz="2400" dirty="0"/>
              <a:t>Total No. of Para professionals trained and deployed at village level</a:t>
            </a:r>
            <a:r>
              <a:rPr lang="en-US" sz="2400" dirty="0" smtClean="0"/>
              <a:t>: 8</a:t>
            </a:r>
            <a:endParaRPr lang="en-US" sz="2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0C8C2-D100-41CC-85AB-B0A81C3B615B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516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9477" y="196948"/>
            <a:ext cx="8241323" cy="10222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Output measurement… (give consolidated figures)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64560864"/>
              </p:ext>
            </p:extLst>
          </p:nvPr>
        </p:nvGraphicFramePr>
        <p:xfrm>
          <a:off x="900331" y="1125413"/>
          <a:ext cx="10424161" cy="535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0836"/>
                <a:gridCol w="2387775"/>
                <a:gridCol w="2359179"/>
                <a:gridCol w="2416371"/>
              </a:tblGrid>
              <a:tr h="69435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Parameters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/>
                        <a:t> Status as per baseline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Current status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% increase over baseline</a:t>
                      </a:r>
                      <a:endParaRPr lang="en-US" sz="2000" dirty="0"/>
                    </a:p>
                  </a:txBody>
                  <a:tcPr/>
                </a:tc>
              </a:tr>
              <a:tr h="117739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Total volume of </a:t>
                      </a:r>
                      <a:r>
                        <a:rPr lang="en-US" sz="1800" b="1" i="1" dirty="0" smtClean="0"/>
                        <a:t>Major crop-</a:t>
                      </a:r>
                      <a:r>
                        <a:rPr lang="en-US" sz="1800" dirty="0" smtClean="0"/>
                        <a:t>output/NTFP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="1" i="1" baseline="0" dirty="0" smtClean="0"/>
                        <a:t>(Major product) </a:t>
                      </a:r>
                      <a:r>
                        <a:rPr lang="en-US" sz="1800" dirty="0" smtClean="0"/>
                        <a:t>produced (quintals)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Practicing</a:t>
                      </a:r>
                      <a:r>
                        <a:rPr lang="en-US" baseline="0" dirty="0" smtClean="0"/>
                        <a:t> only mono cropping in 40% of fields remaining were barren lands.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Practicing mixed crops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100%</a:t>
                      </a:r>
                      <a:endParaRPr lang="en-US" dirty="0"/>
                    </a:p>
                  </a:txBody>
                  <a:tcPr/>
                </a:tc>
              </a:tr>
              <a:tr h="117202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Gross</a:t>
                      </a:r>
                      <a:r>
                        <a:rPr lang="en-US" sz="1800" baseline="0" dirty="0" smtClean="0"/>
                        <a:t> output of </a:t>
                      </a:r>
                      <a:r>
                        <a:rPr lang="en-US" sz="1800" baseline="0" dirty="0" err="1" smtClean="0"/>
                        <a:t>agri</a:t>
                      </a:r>
                      <a:r>
                        <a:rPr lang="en-US" sz="1800" baseline="0" dirty="0" smtClean="0"/>
                        <a:t>-intervention </a:t>
                      </a:r>
                      <a:r>
                        <a:rPr lang="en-US" sz="1800" b="1" i="1" baseline="0" dirty="0" smtClean="0"/>
                        <a:t>(Major Crop) only</a:t>
                      </a:r>
                      <a:r>
                        <a:rPr lang="en-US" sz="1800" baseline="0" dirty="0" smtClean="0"/>
                        <a:t>/NTFP activity (in Rs. Lakhs)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Rs.4862000/-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Rs.26538212/-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400%</a:t>
                      </a:r>
                      <a:endParaRPr lang="en-US" dirty="0"/>
                    </a:p>
                  </a:txBody>
                  <a:tcPr/>
                </a:tc>
              </a:tr>
              <a:tr h="117202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No.</a:t>
                      </a:r>
                      <a:r>
                        <a:rPr lang="en-US" sz="1800" baseline="0" dirty="0" smtClean="0"/>
                        <a:t> of crops /NTFP produce marketed through collective marketing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Vegitables</a:t>
                      </a:r>
                      <a:r>
                        <a:rPr lang="en-US" sz="1400" dirty="0" smtClean="0"/>
                        <a:t>, lemon grass marketed through collective marketing. Remarks : ½ Acre</a:t>
                      </a:r>
                      <a:r>
                        <a:rPr lang="en-US" sz="1400" baseline="0" dirty="0" smtClean="0"/>
                        <a:t> Annapurna crop model objective is improve food security among families</a:t>
                      </a:r>
                      <a:endParaRPr lang="en-US" sz="1400" dirty="0"/>
                    </a:p>
                  </a:txBody>
                  <a:tcPr/>
                </a:tc>
              </a:tr>
              <a:tr h="90156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No. of </a:t>
                      </a:r>
                      <a:r>
                        <a:rPr lang="en-US" sz="1800" dirty="0" err="1" smtClean="0"/>
                        <a:t>Mahila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Kisan</a:t>
                      </a:r>
                      <a:r>
                        <a:rPr lang="en-US" sz="1800" dirty="0" smtClean="0"/>
                        <a:t> benefited through collective marketing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5B0F-8655-4AF3-9012-B85A67FD821F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132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0326" y="70336"/>
            <a:ext cx="8680937" cy="58299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4900" dirty="0" smtClean="0"/>
              <a:t>Training </a:t>
            </a:r>
            <a:r>
              <a:rPr lang="en-US" sz="4900" dirty="0"/>
              <a:t>Module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43001"/>
            <a:ext cx="8435280" cy="442535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19898497"/>
              </p:ext>
            </p:extLst>
          </p:nvPr>
        </p:nvGraphicFramePr>
        <p:xfrm>
          <a:off x="818711" y="703946"/>
          <a:ext cx="10140021" cy="5812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3362"/>
                <a:gridCol w="3128542"/>
                <a:gridCol w="2518117"/>
              </a:tblGrid>
              <a:tr h="1077389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Name of the Theme on which module developed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Type of training module</a:t>
                      </a:r>
                    </a:p>
                    <a:p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Number/units developed so far</a:t>
                      </a:r>
                      <a:endParaRPr lang="en-US" sz="2200" b="1" dirty="0"/>
                    </a:p>
                  </a:txBody>
                  <a:tcPr/>
                </a:tc>
              </a:tr>
              <a:tr h="836696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TOT for CRP (grooming)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Annapurna model of agriculture practices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</a:tr>
              <a:tr h="800418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Agriculture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 T</a:t>
                      </a:r>
                      <a:r>
                        <a:rPr lang="en-US" sz="1500" b="1" baseline="0" dirty="0" smtClean="0"/>
                        <a:t>raditional agricultural practices in Parvathipuram Tribal area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</a:tr>
              <a:tr h="377672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Gender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</a:tr>
              <a:tr h="900602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Community</a:t>
                      </a:r>
                      <a:r>
                        <a:rPr lang="en-US" sz="2000" b="0" baseline="0" dirty="0" smtClean="0"/>
                        <a:t> Institution building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Organization of </a:t>
                      </a:r>
                      <a:r>
                        <a:rPr lang="en-US" sz="1400" b="1" dirty="0" err="1" smtClean="0"/>
                        <a:t>pantala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sanghams</a:t>
                      </a:r>
                      <a:r>
                        <a:rPr lang="en-US" sz="1400" b="1" dirty="0" smtClean="0"/>
                        <a:t>.</a:t>
                      </a:r>
                      <a:r>
                        <a:rPr lang="en-US" sz="1400" b="1" baseline="0" dirty="0" smtClean="0"/>
                        <a:t> Rolls and responsibilities of office bearers / CRPs / C.Cs / Project Manager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Included in  Annapurna model of Agriculture practices booklet</a:t>
                      </a:r>
                      <a:endParaRPr lang="en-US" b="1" dirty="0"/>
                    </a:p>
                  </a:txBody>
                  <a:tcPr/>
                </a:tc>
              </a:tr>
              <a:tr h="1116695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Training</a:t>
                      </a:r>
                      <a:r>
                        <a:rPr lang="en-US" sz="2000" b="0" baseline="0" dirty="0" smtClean="0"/>
                        <a:t> of project management/ execution team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-do-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-do-</a:t>
                      </a:r>
                    </a:p>
                  </a:txBody>
                  <a:tcPr/>
                </a:tc>
              </a:tr>
              <a:tr h="626960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Natural Resource Management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Preparation of Natural </a:t>
                      </a:r>
                      <a:r>
                        <a:rPr lang="en-US" b="1" dirty="0" err="1" smtClean="0"/>
                        <a:t>decortions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-do-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8B117-3B3D-4FE7-BCC8-879B7E853FDD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7073818"/>
            <a:ext cx="4114800" cy="365125"/>
          </a:xfrm>
        </p:spPr>
        <p:txBody>
          <a:bodyPr/>
          <a:lstStyle/>
          <a:p>
            <a:r>
              <a:rPr lang="en-US" dirty="0" smtClean="0"/>
              <a:t>MKSP Review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51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97536150"/>
              </p:ext>
            </p:extLst>
          </p:nvPr>
        </p:nvGraphicFramePr>
        <p:xfrm>
          <a:off x="844062" y="420708"/>
          <a:ext cx="10969433" cy="6177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2194"/>
                <a:gridCol w="1839160"/>
                <a:gridCol w="2142583"/>
                <a:gridCol w="2292791"/>
                <a:gridCol w="2382705"/>
              </a:tblGrid>
              <a:tr h="1354452"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Name of training module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No.</a:t>
                      </a:r>
                      <a:r>
                        <a:rPr lang="en-US" sz="1700" b="1" baseline="0" dirty="0" smtClean="0"/>
                        <a:t> </a:t>
                      </a:r>
                      <a:r>
                        <a:rPr lang="en-US" sz="1700" b="1" dirty="0" smtClean="0"/>
                        <a:t> of beneficiaries</a:t>
                      </a:r>
                      <a:r>
                        <a:rPr lang="en-US" sz="1700" b="1" baseline="0" dirty="0" smtClean="0"/>
                        <a:t>  </a:t>
                      </a:r>
                      <a:r>
                        <a:rPr lang="en-US" sz="1700" b="1" dirty="0" smtClean="0"/>
                        <a:t>trained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mode of training/CB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</a:t>
                      </a:r>
                      <a:r>
                        <a:rPr lang="en-US" sz="1700" b="1" baseline="0" dirty="0" smtClean="0"/>
                        <a:t> training days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Resource agencies/ Persons  who have imparted training </a:t>
                      </a:r>
                      <a:endParaRPr lang="en-US" sz="1700" b="1" dirty="0"/>
                    </a:p>
                  </a:txBody>
                  <a:tcPr/>
                </a:tc>
              </a:tr>
              <a:tr h="993135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Understanding on Traditional Agriculture</a:t>
                      </a:r>
                      <a:r>
                        <a:rPr lang="en-US" sz="1600" b="1" baseline="0" dirty="0" smtClean="0"/>
                        <a:t> and modern agriculture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1978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Class</a:t>
                      </a:r>
                      <a:r>
                        <a:rPr lang="en-US" sz="1800" b="1" baseline="0" dirty="0" smtClean="0"/>
                        <a:t> room training, field visit, and learning by doing </a:t>
                      </a:r>
                      <a:endParaRPr lang="en-US" sz="1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5934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dirty="0" smtClean="0"/>
                        <a:t>Jattu Trust,</a:t>
                      </a:r>
                      <a:r>
                        <a:rPr lang="en-US" sz="1700" b="1" baseline="0" dirty="0" smtClean="0"/>
                        <a:t> C.C, T.C and P.M</a:t>
                      </a:r>
                      <a:endParaRPr lang="en-US" sz="1700" b="1" dirty="0"/>
                    </a:p>
                  </a:txBody>
                  <a:tcPr/>
                </a:tc>
              </a:tr>
              <a:tr h="1053401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Natural Agricultural scientists</a:t>
                      </a:r>
                      <a:r>
                        <a:rPr lang="en-US" sz="1600" b="1" baseline="0" dirty="0" smtClean="0"/>
                        <a:t> and other </a:t>
                      </a:r>
                      <a:r>
                        <a:rPr lang="en-US" sz="1600" b="1" baseline="0" dirty="0" err="1" smtClean="0"/>
                        <a:t>Govt</a:t>
                      </a:r>
                      <a:r>
                        <a:rPr lang="en-US" sz="1600" b="1" baseline="0" dirty="0" smtClean="0"/>
                        <a:t> Institutions. Working on organic Agriculture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baseline="0" dirty="0" smtClean="0"/>
                        <a:t> 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dirty="0" smtClean="0"/>
                        <a:t>Jattu Trust,</a:t>
                      </a:r>
                      <a:r>
                        <a:rPr lang="en-US" sz="1700" b="1" baseline="0" dirty="0" smtClean="0"/>
                        <a:t> C.C, T.C and P.M</a:t>
                      </a:r>
                      <a:endParaRPr lang="en-US" sz="1700" b="1" dirty="0" smtClean="0"/>
                    </a:p>
                    <a:p>
                      <a:endParaRPr lang="en-US" sz="1700" b="1" dirty="0"/>
                    </a:p>
                  </a:txBody>
                  <a:tcPr/>
                </a:tc>
              </a:tr>
              <a:tr h="857769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Non </a:t>
                      </a:r>
                      <a:r>
                        <a:rPr lang="en-US" sz="1600" b="1" dirty="0" err="1" smtClean="0"/>
                        <a:t>negotiables</a:t>
                      </a:r>
                      <a:r>
                        <a:rPr lang="en-US" sz="1600" b="1" dirty="0" smtClean="0"/>
                        <a:t> in organic agriculture practices.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dirty="0" smtClean="0"/>
                        <a:t>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dirty="0" smtClean="0"/>
                        <a:t>Jattu Trust,</a:t>
                      </a:r>
                      <a:r>
                        <a:rPr lang="en-US" sz="1700" b="1" baseline="0" dirty="0" smtClean="0"/>
                        <a:t> C.C, T.C and P.M</a:t>
                      </a:r>
                      <a:endParaRPr lang="en-US" sz="1700" b="1" dirty="0" smtClean="0"/>
                    </a:p>
                    <a:p>
                      <a:endParaRPr lang="en-US" sz="1700" b="1" dirty="0"/>
                    </a:p>
                  </a:txBody>
                  <a:tcPr/>
                </a:tc>
              </a:tr>
              <a:tr h="857769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Annapurna model of agriculture practices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dirty="0" smtClean="0"/>
                        <a:t>Jattu Trust,</a:t>
                      </a:r>
                      <a:r>
                        <a:rPr lang="en-US" sz="1700" b="1" baseline="0" dirty="0" smtClean="0"/>
                        <a:t> C.C, T.C and P.M</a:t>
                      </a:r>
                      <a:endParaRPr lang="en-US" sz="1700" b="1" dirty="0" smtClean="0"/>
                    </a:p>
                    <a:p>
                      <a:endParaRPr lang="en-US" sz="1700" b="1" dirty="0"/>
                    </a:p>
                  </a:txBody>
                  <a:tcPr/>
                </a:tc>
              </a:tr>
              <a:tr h="416368"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</a:tr>
              <a:tr h="601943"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 no. of Modules: 4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</a:t>
                      </a:r>
                    </a:p>
                    <a:p>
                      <a:r>
                        <a:rPr lang="en-US" sz="1700" b="1" dirty="0" smtClean="0"/>
                        <a:t>1978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 no. of days 5934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FE587-6DAD-4647-941C-B9DC521176E0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7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385053401"/>
              </p:ext>
            </p:extLst>
          </p:nvPr>
        </p:nvGraphicFramePr>
        <p:xfrm>
          <a:off x="900333" y="687511"/>
          <a:ext cx="10733650" cy="5372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0969"/>
                <a:gridCol w="1415720"/>
                <a:gridCol w="2720287"/>
                <a:gridCol w="1528556"/>
                <a:gridCol w="2518118"/>
              </a:tblGrid>
              <a:tr h="1320510"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Name of training module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No.</a:t>
                      </a:r>
                      <a:r>
                        <a:rPr lang="en-US" sz="1700" b="1" baseline="0" dirty="0" smtClean="0"/>
                        <a:t> </a:t>
                      </a:r>
                      <a:r>
                        <a:rPr lang="en-US" sz="1700" b="1" dirty="0" smtClean="0"/>
                        <a:t> of CRPs</a:t>
                      </a:r>
                      <a:r>
                        <a:rPr lang="en-US" sz="1700" b="1" baseline="0" dirty="0" smtClean="0"/>
                        <a:t>/PRPs </a:t>
                      </a:r>
                      <a:r>
                        <a:rPr lang="en-US" sz="1700" b="1" dirty="0" smtClean="0"/>
                        <a:t>trained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mode of training/CB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</a:t>
                      </a:r>
                      <a:r>
                        <a:rPr lang="en-US" sz="1700" b="1" baseline="0" dirty="0" smtClean="0"/>
                        <a:t> training days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Resource agencies/ Persons  who have imparted training </a:t>
                      </a:r>
                      <a:endParaRPr lang="en-US" sz="1700" b="1" dirty="0"/>
                    </a:p>
                  </a:txBody>
                  <a:tcPr/>
                </a:tc>
              </a:tr>
              <a:tr h="728319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Understanding on traditional Agriculture and modern agriculture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30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Class</a:t>
                      </a:r>
                      <a:r>
                        <a:rPr lang="en-US" sz="1400" b="1" baseline="0" dirty="0" smtClean="0"/>
                        <a:t> room training, field visit, and learning by doing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180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Jattu Trust</a:t>
                      </a:r>
                      <a:r>
                        <a:rPr lang="en-US" sz="1400" b="1" baseline="0" dirty="0" smtClean="0"/>
                        <a:t> Executive Trustee, PM MKSP  and T.C</a:t>
                      </a:r>
                      <a:endParaRPr lang="en-US" sz="1400" b="1" dirty="0"/>
                    </a:p>
                  </a:txBody>
                  <a:tcPr/>
                </a:tc>
              </a:tr>
              <a:tr h="728319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Natural Agricultural scientists</a:t>
                      </a:r>
                      <a:r>
                        <a:rPr lang="en-US" sz="1400" b="1" baseline="0" dirty="0" smtClean="0"/>
                        <a:t> and other Govt. institutions working on organic Agriculture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 smtClean="0"/>
                    </a:p>
                    <a:p>
                      <a:pPr algn="ctr"/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 smtClean="0"/>
                    </a:p>
                    <a:p>
                      <a:pPr algn="ctr"/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</a:tr>
              <a:tr h="515892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Non </a:t>
                      </a:r>
                      <a:r>
                        <a:rPr lang="en-US" sz="1400" b="1" dirty="0" err="1" smtClean="0"/>
                        <a:t>negotiables</a:t>
                      </a:r>
                      <a:r>
                        <a:rPr lang="en-US" sz="1400" b="1" dirty="0" smtClean="0"/>
                        <a:t> in organic</a:t>
                      </a:r>
                      <a:r>
                        <a:rPr lang="en-US" sz="1400" b="1" baseline="0" dirty="0" smtClean="0"/>
                        <a:t> Agriculture practices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 smtClean="0"/>
                    </a:p>
                    <a:p>
                      <a:pPr algn="ctr"/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 smtClean="0"/>
                    </a:p>
                    <a:p>
                      <a:pPr algn="ctr"/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</a:tr>
              <a:tr h="515892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Beneficiaries</a:t>
                      </a:r>
                      <a:r>
                        <a:rPr lang="en-US" sz="1400" b="1" baseline="0" dirty="0" smtClean="0"/>
                        <a:t> and Harmful insects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    </a:t>
                      </a:r>
                    </a:p>
                    <a:p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    </a:t>
                      </a:r>
                    </a:p>
                    <a:p>
                      <a:pPr algn="ctr"/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    </a:t>
                      </a:r>
                    </a:p>
                    <a:p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    </a:t>
                      </a:r>
                    </a:p>
                    <a:p>
                      <a:pPr algn="ctr"/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</a:tr>
              <a:tr h="515892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Annapurna model of agriculture practices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 smtClean="0"/>
                    </a:p>
                    <a:p>
                      <a:pPr algn="ctr"/>
                      <a:r>
                        <a:rPr lang="en-US" sz="1400" b="1" dirty="0" smtClean="0"/>
                        <a:t>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 smtClean="0"/>
                    </a:p>
                    <a:p>
                      <a:pPr algn="ctr"/>
                      <a:r>
                        <a:rPr lang="en-US" sz="1400" b="1" dirty="0" smtClean="0"/>
                        <a:t>    “</a:t>
                      </a:r>
                      <a:endParaRPr lang="en-US" sz="1400" b="1" dirty="0"/>
                    </a:p>
                  </a:txBody>
                  <a:tcPr/>
                </a:tc>
              </a:tr>
              <a:tr h="424727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</a:tr>
              <a:tr h="606932"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 no. of Modules: 5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Total: 30</a:t>
                      </a:r>
                    </a:p>
                    <a:p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 no. of days :180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2CCA9-9FC9-4DE5-8197-40B41AB3494F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194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642960721"/>
              </p:ext>
            </p:extLst>
          </p:nvPr>
        </p:nvGraphicFramePr>
        <p:xfrm>
          <a:off x="773722" y="209217"/>
          <a:ext cx="10728300" cy="64984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788"/>
                <a:gridCol w="1523823"/>
                <a:gridCol w="2562180"/>
                <a:gridCol w="1860953"/>
                <a:gridCol w="2098556"/>
              </a:tblGrid>
              <a:tr h="1056278"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Name of training module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No.</a:t>
                      </a:r>
                      <a:r>
                        <a:rPr lang="en-US" sz="1700" b="1" baseline="0" dirty="0" smtClean="0"/>
                        <a:t> </a:t>
                      </a:r>
                      <a:r>
                        <a:rPr lang="en-US" sz="1700" b="1" dirty="0" smtClean="0"/>
                        <a:t> of Project</a:t>
                      </a:r>
                      <a:r>
                        <a:rPr lang="en-US" sz="1700" b="1" baseline="0" dirty="0" smtClean="0"/>
                        <a:t> staffs </a:t>
                      </a:r>
                      <a:r>
                        <a:rPr lang="en-US" sz="1700" b="1" dirty="0" smtClean="0"/>
                        <a:t>trained </a:t>
                      </a:r>
                      <a:r>
                        <a:rPr lang="en-US" sz="1400" b="1" dirty="0" smtClean="0"/>
                        <a:t>(CCs,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dirty="0" smtClean="0"/>
                        <a:t>TCs , Project Manager)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mode of training/CB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</a:t>
                      </a:r>
                      <a:r>
                        <a:rPr lang="en-US" sz="1700" b="1" baseline="0" dirty="0" smtClean="0"/>
                        <a:t> training days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Resource agencies/ Persons  who have imparted training </a:t>
                      </a:r>
                      <a:endParaRPr lang="en-US" sz="1700" b="1" dirty="0"/>
                    </a:p>
                  </a:txBody>
                  <a:tcPr/>
                </a:tc>
              </a:tr>
              <a:tr h="575366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Traditional and Modern Agriculture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   8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Class</a:t>
                      </a:r>
                      <a:r>
                        <a:rPr lang="en-US" sz="1600" b="1" baseline="0" dirty="0" smtClean="0"/>
                        <a:t> room training, field visit, and learning by doing </a:t>
                      </a:r>
                      <a:endParaRPr lang="en-US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/>
                        <a:t> 48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/>
                        <a:t>Jattu Trust</a:t>
                      </a:r>
                      <a:endParaRPr lang="en-US" sz="1500" b="1" dirty="0"/>
                    </a:p>
                  </a:txBody>
                  <a:tcPr/>
                </a:tc>
              </a:tr>
              <a:tr h="999320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Natural </a:t>
                      </a:r>
                      <a:r>
                        <a:rPr lang="en-US" sz="1500" b="1" baseline="0" dirty="0" smtClean="0"/>
                        <a:t> Agriculture Scientists and other  Departments,  Institutions working on organic farming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</a:tr>
              <a:tr h="545084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Non </a:t>
                      </a:r>
                      <a:r>
                        <a:rPr lang="en-US" sz="1500" b="1" dirty="0" err="1" smtClean="0"/>
                        <a:t>negotiables</a:t>
                      </a:r>
                      <a:r>
                        <a:rPr lang="en-US" sz="1500" b="1" dirty="0" smtClean="0"/>
                        <a:t> in</a:t>
                      </a:r>
                      <a:r>
                        <a:rPr lang="en-US" sz="1500" b="1" baseline="0" dirty="0" smtClean="0"/>
                        <a:t> organic Agriculture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</a:tr>
              <a:tr h="545084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Beneficiary and Harmful insects  in organic  agriculture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“ 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</a:tr>
              <a:tr h="545084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Annapurna model of Agriculture practices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</a:tr>
              <a:tr h="412216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Institution building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</a:tr>
              <a:tr h="772202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Annapurna </a:t>
                      </a:r>
                      <a:r>
                        <a:rPr lang="en-US" sz="1500" b="1" dirty="0" err="1" smtClean="0"/>
                        <a:t>pantala</a:t>
                      </a:r>
                      <a:r>
                        <a:rPr lang="en-US" sz="1500" b="1" dirty="0" smtClean="0"/>
                        <a:t> </a:t>
                      </a:r>
                      <a:r>
                        <a:rPr lang="en-US" sz="1500" b="1" dirty="0" err="1" smtClean="0"/>
                        <a:t>sangham</a:t>
                      </a:r>
                      <a:r>
                        <a:rPr lang="en-US" sz="1500" b="1" baseline="0" dirty="0" smtClean="0"/>
                        <a:t> at village level, cluster level and project level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</a:tr>
              <a:tr h="412216"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</a:tr>
              <a:tr h="605648"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 no. of Modules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</a:t>
                      </a:r>
                    </a:p>
                    <a:p>
                      <a:r>
                        <a:rPr lang="en-US" sz="1700" b="1" dirty="0" smtClean="0"/>
                        <a:t> 8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 no. of days 48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C6873-C7C1-41A2-9DF1-78F13F543699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532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11058247"/>
              </p:ext>
            </p:extLst>
          </p:nvPr>
        </p:nvGraphicFramePr>
        <p:xfrm>
          <a:off x="970670" y="1266094"/>
          <a:ext cx="10751682" cy="23788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12727"/>
                <a:gridCol w="4424660"/>
                <a:gridCol w="1166182"/>
                <a:gridCol w="2048113"/>
              </a:tblGrid>
              <a:tr h="97265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Source of Funds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Name of the Asset/ Infrastructure created/ given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Number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 </a:t>
                      </a:r>
                      <a:r>
                        <a:rPr lang="en-US" sz="18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Value</a:t>
                      </a:r>
                      <a:r>
                        <a:rPr lang="en-US" sz="1800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 of assets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</a:tr>
              <a:tr h="1053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MKSP  and 20% community </a:t>
                      </a:r>
                      <a:r>
                        <a:rPr lang="en-US" sz="1500" u="none" strike="noStrike" dirty="0" err="1" smtClean="0">
                          <a:effectLst/>
                        </a:rPr>
                        <a:t>labour</a:t>
                      </a:r>
                      <a:r>
                        <a:rPr lang="en-US" sz="1500" u="none" strike="noStrike" dirty="0" smtClean="0">
                          <a:effectLst/>
                        </a:rPr>
                        <a:t> contribution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Trench around the Bunds 1.5</a:t>
                      </a:r>
                      <a:r>
                        <a:rPr lang="en-US" sz="1500" u="none" strike="noStrike" baseline="0" dirty="0" smtClean="0">
                          <a:effectLst/>
                        </a:rPr>
                        <a:t> x1 width x depth</a:t>
                      </a:r>
                      <a:endParaRPr lang="en-US" sz="15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en-US" sz="1500" u="none" strike="noStrike" dirty="0" smtClean="0">
                          <a:effectLst/>
                        </a:rPr>
                        <a:t>,Furrows with  seven feet gap ,Fruit</a:t>
                      </a:r>
                      <a:r>
                        <a:rPr lang="en-US" sz="1500" u="none" strike="noStrike" baseline="0" dirty="0" smtClean="0">
                          <a:effectLst/>
                        </a:rPr>
                        <a:t> plants, Fencing around the bunds</a:t>
                      </a:r>
                      <a:endParaRPr lang="en-US" sz="15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2431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17017000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</a:tr>
              <a:tr h="353083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MKSP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Water</a:t>
                      </a:r>
                      <a:r>
                        <a:rPr lang="en-US" sz="1500" u="none" strike="noStrike" baseline="0" dirty="0" smtClean="0">
                          <a:effectLst/>
                        </a:rPr>
                        <a:t> tubs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608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126909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98480624"/>
              </p:ext>
            </p:extLst>
          </p:nvPr>
        </p:nvGraphicFramePr>
        <p:xfrm>
          <a:off x="1055077" y="4065563"/>
          <a:ext cx="10566016" cy="20400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55482"/>
                <a:gridCol w="3045248"/>
                <a:gridCol w="2179857"/>
                <a:gridCol w="2885429"/>
              </a:tblGrid>
              <a:tr h="86498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Source of Funds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Name of the Asset/ Infrastructure created/ given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Number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 </a:t>
                      </a:r>
                      <a:r>
                        <a:rPr lang="en-US" sz="18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Value</a:t>
                      </a:r>
                      <a:r>
                        <a:rPr lang="en-US" sz="1800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 of assets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</a:tr>
              <a:tr h="483102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Convergence with agriculture Dept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Oil</a:t>
                      </a:r>
                      <a:r>
                        <a:rPr lang="en-US" sz="1500" u="none" strike="noStrike" baseline="0" dirty="0" smtClean="0">
                          <a:effectLst/>
                        </a:rPr>
                        <a:t> engines, water carrying pipes and power </a:t>
                      </a:r>
                      <a:r>
                        <a:rPr lang="en-US" sz="1500" u="none" strike="noStrike" baseline="0" dirty="0" err="1" smtClean="0">
                          <a:effectLst/>
                        </a:rPr>
                        <a:t>weedors</a:t>
                      </a:r>
                      <a:r>
                        <a:rPr lang="en-US" sz="1500" u="none" strike="noStrike" baseline="0" dirty="0" smtClean="0">
                          <a:effectLst/>
                        </a:rPr>
                        <a:t>.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r>
                        <a:rPr lang="en-US" sz="15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oil engines, 175 pipes, 1Weedor, 1 Grass cutter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170240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</a:tr>
              <a:tr h="345994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Convergence with </a:t>
                      </a:r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Nabard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Solar</a:t>
                      </a:r>
                      <a:r>
                        <a:rPr lang="en-US" sz="15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pump set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184348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</a:tr>
              <a:tr h="345994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481497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</a:tr>
            </a:tbl>
          </a:graphicData>
        </a:graphic>
      </p:graphicFrame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885070" y="84408"/>
            <a:ext cx="8311663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Physical asset creation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752601" y="763165"/>
            <a:ext cx="2104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/>
              <a:t>Individual level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57150" y="3715036"/>
            <a:ext cx="2037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/>
              <a:t>Community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29ADC-436D-43CD-B534-3B1D766811B1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578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	Public disclosures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A2018-6FBD-49E4-91F0-942EDA0A128C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7" name="Picture 4" descr="D:\Documents and Settings\Administrator\Desktop\Photo4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6841" y="1276984"/>
            <a:ext cx="4993575" cy="3745181"/>
          </a:xfrm>
          <a:prstGeom prst="rect">
            <a:avLst/>
          </a:prstGeom>
          <a:noFill/>
        </p:spPr>
      </p:pic>
      <p:pic>
        <p:nvPicPr>
          <p:cNvPr id="9" name="Picture 2" descr="C:\Documents and Settings\Jattu Trust\Desktop\Review\DSC_01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663" y="1330855"/>
            <a:ext cx="4261045" cy="37053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0" y="278283"/>
            <a:ext cx="9144000" cy="917452"/>
          </a:xfrm>
        </p:spPr>
        <p:txBody>
          <a:bodyPr/>
          <a:lstStyle/>
          <a:p>
            <a:r>
              <a:rPr lang="en-US" dirty="0" smtClean="0"/>
              <a:t>Thanks…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3" descr="F:\Desktop\Review\DSC_01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336" y="1406770"/>
            <a:ext cx="11154726" cy="50413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2902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Franklin Gothic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3560</TotalTime>
  <Words>1216</Words>
  <Application>Microsoft Office PowerPoint</Application>
  <PresentationFormat>Custom</PresentationFormat>
  <Paragraphs>451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                                           JATTU TRUST Progress report 30.06.16 </vt:lpstr>
      <vt:lpstr>Details of the projects in the State of Andhra Pradesh</vt:lpstr>
      <vt:lpstr>MKSP areas in the State of Andhrapradesh (please insert a map)</vt:lpstr>
      <vt:lpstr>Community institution architecture for MKSP (consolidated)</vt:lpstr>
      <vt:lpstr>       Main interventions under sustainable agriculture practices in your state   * ½ Acre Annapurna model of cultivation,    Bedding, Trenching, Furrowing and             Plantation  *  Practicing Non pesticide  management methods and  promoting their traditional  methods </vt:lpstr>
      <vt:lpstr>Physical progress- SA/NTFP (consolidated)</vt:lpstr>
      <vt:lpstr>Physical progress-CRP creation-SA/NTFP/Livestock activities (consolidated)</vt:lpstr>
      <vt:lpstr>MKSP Progress (consolidated)</vt:lpstr>
      <vt:lpstr>Physical progress-Livestock activities </vt:lpstr>
      <vt:lpstr>Output measurement… (give consolidated figures)</vt:lpstr>
      <vt:lpstr>Training Module Development</vt:lpstr>
      <vt:lpstr>Slide 12</vt:lpstr>
      <vt:lpstr>Slide 13</vt:lpstr>
      <vt:lpstr>Slide 14</vt:lpstr>
      <vt:lpstr>Physical asset creation</vt:lpstr>
      <vt:lpstr>  Public disclosures</vt:lpstr>
      <vt:lpstr>Thanks…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A Asus</cp:lastModifiedBy>
  <cp:revision>295</cp:revision>
  <dcterms:created xsi:type="dcterms:W3CDTF">2014-05-23T05:08:55Z</dcterms:created>
  <dcterms:modified xsi:type="dcterms:W3CDTF">2016-07-15T13:01:06Z</dcterms:modified>
</cp:coreProperties>
</file>